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17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2" d="100"/>
          <a:sy n="62" d="100"/>
        </p:scale>
        <p:origin x="291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853744-EB3D-4507-9524-9111089BFC1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4140" b="2058"/>
          <a:stretch/>
        </p:blipFill>
        <p:spPr>
          <a:xfrm>
            <a:off x="0" y="10926305"/>
            <a:ext cx="9608047" cy="1875295"/>
          </a:xfrm>
          <a:prstGeom prst="rect">
            <a:avLst/>
          </a:prstGeom>
        </p:spPr>
      </p:pic>
      <p:sp>
        <p:nvSpPr>
          <p:cNvPr id="9" name="Rectangle 8">
            <a:extLst>
              <a:ext uri="{FF2B5EF4-FFF2-40B4-BE49-F238E27FC236}">
                <a16:creationId xmlns:a16="http://schemas.microsoft.com/office/drawing/2014/main" id="{B631603D-0BDF-4019-841B-92043F38F02A}"/>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a:p>
        </p:txBody>
      </p:sp>
      <p:sp>
        <p:nvSpPr>
          <p:cNvPr id="4" name="TextBox 3">
            <a:extLst>
              <a:ext uri="{FF2B5EF4-FFF2-40B4-BE49-F238E27FC236}">
                <a16:creationId xmlns:a16="http://schemas.microsoft.com/office/drawing/2014/main" id="{D71BAECD-2130-468A-812B-78EFE0ABC8F6}"/>
              </a:ext>
            </a:extLst>
          </p:cNvPr>
          <p:cNvSpPr txBox="1"/>
          <p:nvPr userDrawn="1"/>
        </p:nvSpPr>
        <p:spPr>
          <a:xfrm>
            <a:off x="356459" y="681925"/>
            <a:ext cx="8888281"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5" name="TextBox 4">
            <a:extLst>
              <a:ext uri="{FF2B5EF4-FFF2-40B4-BE49-F238E27FC236}">
                <a16:creationId xmlns:a16="http://schemas.microsoft.com/office/drawing/2014/main" id="{121334E3-B7B2-412F-AD92-6A34F95CCC42}"/>
              </a:ext>
            </a:extLst>
          </p:cNvPr>
          <p:cNvSpPr txBox="1"/>
          <p:nvPr userDrawn="1"/>
        </p:nvSpPr>
        <p:spPr>
          <a:xfrm>
            <a:off x="356461" y="1444189"/>
            <a:ext cx="8888280" cy="523220"/>
          </a:xfrm>
          <a:prstGeom prst="rect">
            <a:avLst/>
          </a:prstGeom>
          <a:noFill/>
        </p:spPr>
        <p:txBody>
          <a:bodyPr wrap="square" rtlCol="0">
            <a:spAutoFit/>
          </a:bodyPr>
          <a:lstStyle/>
          <a:p>
            <a:pPr algn="ctr"/>
            <a:r>
              <a:rPr lang="el-GR" sz="2800" dirty="0">
                <a:latin typeface="Arial Narrow" panose="020B0606020202030204" pitchFamily="34" charset="0"/>
              </a:rPr>
              <a:t>Επιχειρησιακό Πρόγραμμα</a:t>
            </a:r>
            <a:r>
              <a:rPr lang="en-US" sz="2800" dirty="0">
                <a:latin typeface="Arial Narrow" panose="020B0606020202030204" pitchFamily="34" charset="0"/>
              </a:rPr>
              <a:t> “</a:t>
            </a:r>
            <a:r>
              <a:rPr lang="el-GR" sz="2800" dirty="0">
                <a:latin typeface="Arial Narrow" panose="020B0606020202030204" pitchFamily="34" charset="0"/>
              </a:rPr>
              <a:t>ΚΡΗΤΗ</a:t>
            </a:r>
            <a:r>
              <a:rPr lang="en-US" sz="2800" dirty="0">
                <a:latin typeface="Arial Narrow" panose="020B0606020202030204" pitchFamily="34" charset="0"/>
              </a:rPr>
              <a:t>”</a:t>
            </a:r>
            <a:r>
              <a:rPr lang="el-GR" sz="2800" dirty="0">
                <a:latin typeface="Arial Narrow" panose="020B0606020202030204" pitchFamily="34" charset="0"/>
              </a:rPr>
              <a:t> 2014-2020</a:t>
            </a:r>
          </a:p>
        </p:txBody>
      </p:sp>
    </p:spTree>
    <p:extLst>
      <p:ext uri="{BB962C8B-B14F-4D97-AF65-F5344CB8AC3E}">
        <p14:creationId xmlns:p14="http://schemas.microsoft.com/office/powerpoint/2010/main" val="1672457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2F9854B-B01F-4788-B102-52F08DAC3FD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84140" b="2058"/>
          <a:stretch/>
        </p:blipFill>
        <p:spPr>
          <a:xfrm>
            <a:off x="0" y="10926305"/>
            <a:ext cx="9608047" cy="1875295"/>
          </a:xfrm>
          <a:prstGeom prst="rect">
            <a:avLst/>
          </a:prstGeom>
        </p:spPr>
      </p:pic>
      <p:sp>
        <p:nvSpPr>
          <p:cNvPr id="8" name="Rectangle 7">
            <a:extLst>
              <a:ext uri="{FF2B5EF4-FFF2-40B4-BE49-F238E27FC236}">
                <a16:creationId xmlns:a16="http://schemas.microsoft.com/office/drawing/2014/main" id="{F99B5177-CA53-46B5-BE16-685A07243F98}"/>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9" name="TextBox 8">
            <a:extLst>
              <a:ext uri="{FF2B5EF4-FFF2-40B4-BE49-F238E27FC236}">
                <a16:creationId xmlns:a16="http://schemas.microsoft.com/office/drawing/2014/main" id="{D66534A1-3972-417C-8208-1145D5607CEF}"/>
              </a:ext>
            </a:extLst>
          </p:cNvPr>
          <p:cNvSpPr txBox="1"/>
          <p:nvPr userDrawn="1"/>
        </p:nvSpPr>
        <p:spPr>
          <a:xfrm>
            <a:off x="526942" y="681925"/>
            <a:ext cx="8183105"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10" name="TextBox 9">
            <a:extLst>
              <a:ext uri="{FF2B5EF4-FFF2-40B4-BE49-F238E27FC236}">
                <a16:creationId xmlns:a16="http://schemas.microsoft.com/office/drawing/2014/main" id="{A68B01F9-BDD0-4A3F-8B5C-C5F4D04AAF34}"/>
              </a:ext>
            </a:extLst>
          </p:cNvPr>
          <p:cNvSpPr txBox="1"/>
          <p:nvPr userDrawn="1"/>
        </p:nvSpPr>
        <p:spPr>
          <a:xfrm>
            <a:off x="883403" y="1444189"/>
            <a:ext cx="3749744" cy="892552"/>
          </a:xfrm>
          <a:prstGeom prst="rect">
            <a:avLst/>
          </a:prstGeom>
          <a:noFill/>
        </p:spPr>
        <p:txBody>
          <a:bodyPr wrap="none" rtlCol="0">
            <a:spAutoFit/>
          </a:bodyPr>
          <a:lstStyle/>
          <a:p>
            <a:r>
              <a:rPr lang="el-GR" sz="2800" dirty="0">
                <a:latin typeface="Arial Narrow" panose="020B0606020202030204" pitchFamily="34" charset="0"/>
              </a:rPr>
              <a:t>Επιχειρησιακό Πρόγραμμα</a:t>
            </a:r>
          </a:p>
          <a:p>
            <a:r>
              <a:rPr lang="el-GR" sz="2400" dirty="0">
                <a:latin typeface="Arial Narrow" panose="020B0606020202030204" pitchFamily="34" charset="0"/>
              </a:rPr>
              <a:t>Περιφέρειας Κρήτης</a:t>
            </a:r>
          </a:p>
        </p:txBody>
      </p:sp>
    </p:spTree>
    <p:extLst>
      <p:ext uri="{BB962C8B-B14F-4D97-AF65-F5344CB8AC3E}">
        <p14:creationId xmlns:p14="http://schemas.microsoft.com/office/powerpoint/2010/main" val="1862009884"/>
      </p:ext>
    </p:extLst>
  </p:cSld>
  <p:clrMap bg1="lt1" tx1="dk1" bg2="lt2" tx2="dk2" accent1="accent1" accent2="accent2" accent3="accent3" accent4="accent4" accent5="accent5" accent6="accent6" hlink="hlink" folHlink="folHlink"/>
  <p:sldLayoutIdLst>
    <p:sldLayoutId id="214748369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 TextBox">
            <a:extLst>
              <a:ext uri="{FF2B5EF4-FFF2-40B4-BE49-F238E27FC236}">
                <a16:creationId xmlns:a16="http://schemas.microsoft.com/office/drawing/2014/main" id="{A139DF79-8A8F-4C2E-BEAB-97708FD2053C}"/>
              </a:ext>
            </a:extLst>
          </p:cNvPr>
          <p:cNvSpPr txBox="1"/>
          <p:nvPr/>
        </p:nvSpPr>
        <p:spPr>
          <a:xfrm>
            <a:off x="375834" y="2163325"/>
            <a:ext cx="8849532" cy="2548005"/>
          </a:xfrm>
          <a:prstGeom prst="rect">
            <a:avLst/>
          </a:prstGeom>
          <a:noFill/>
        </p:spPr>
        <p:txBody>
          <a:bodyPr wrap="square" rtlCol="0">
            <a:spAutoFit/>
          </a:bodyPr>
          <a:lstStyle/>
          <a:p>
            <a:pPr algn="just">
              <a:lnSpc>
                <a:spcPct val="150000"/>
              </a:lnSpc>
            </a:pPr>
            <a:r>
              <a:rPr lang="el-GR" sz="1200" dirty="0">
                <a:solidFill>
                  <a:srgbClr val="002060"/>
                </a:solidFill>
                <a:latin typeface="Verdana" pitchFamily="34" charset="0"/>
                <a:ea typeface="Verdana" pitchFamily="34" charset="0"/>
                <a:cs typeface="Verdana" pitchFamily="34" charset="0"/>
              </a:rPr>
              <a:t>Η επιχείρηση…………………………………</a:t>
            </a:r>
            <a:r>
              <a:rPr lang="en-US" sz="1200" dirty="0">
                <a:solidFill>
                  <a:srgbClr val="002060"/>
                </a:solidFill>
                <a:latin typeface="Verdana" pitchFamily="34" charset="0"/>
                <a:ea typeface="Verdana" pitchFamily="34" charset="0"/>
                <a:cs typeface="Verdana" pitchFamily="34" charset="0"/>
              </a:rPr>
              <a:t>….</a:t>
            </a:r>
            <a:r>
              <a:rPr lang="el-GR" sz="1200" dirty="0">
                <a:solidFill>
                  <a:srgbClr val="002060"/>
                </a:solidFill>
                <a:latin typeface="Verdana" pitchFamily="34" charset="0"/>
                <a:ea typeface="Verdana" pitchFamily="34" charset="0"/>
                <a:cs typeface="Verdana" pitchFamily="34" charset="0"/>
              </a:rPr>
              <a:t> που εδρεύει στην </a:t>
            </a:r>
            <a:r>
              <a:rPr lang="el-GR" sz="1200" b="1" dirty="0">
                <a:solidFill>
                  <a:srgbClr val="002060"/>
                </a:solidFill>
                <a:latin typeface="Verdana" pitchFamily="34" charset="0"/>
                <a:ea typeface="Verdana" pitchFamily="34" charset="0"/>
                <a:cs typeface="Verdana" pitchFamily="34" charset="0"/>
              </a:rPr>
              <a:t>Περιφέρεια Κρήτης </a:t>
            </a:r>
            <a:r>
              <a:rPr lang="el-GR" sz="1200" dirty="0">
                <a:solidFill>
                  <a:srgbClr val="002060"/>
                </a:solidFill>
                <a:latin typeface="Verdana" pitchFamily="34" charset="0"/>
                <a:ea typeface="Verdana" pitchFamily="34" charset="0"/>
                <a:cs typeface="Verdana" pitchFamily="34" charset="0"/>
              </a:rPr>
              <a:t>εντάχθηκε στη δράση </a:t>
            </a:r>
            <a:r>
              <a:rPr lang="el-GR" sz="1200" b="1" dirty="0">
                <a:solidFill>
                  <a:srgbClr val="002060"/>
                </a:solidFill>
                <a:latin typeface="Verdana" pitchFamily="34" charset="0"/>
                <a:ea typeface="Verdana" pitchFamily="34" charset="0"/>
                <a:cs typeface="Verdana" pitchFamily="34" charset="0"/>
              </a:rPr>
              <a:t>«Ψηφιακή Αναβάθμιση ΜΜΕ Περιφέρειας Κρήτης».  </a:t>
            </a:r>
            <a:r>
              <a:rPr lang="el-GR" sz="1200" dirty="0">
                <a:solidFill>
                  <a:srgbClr val="002060"/>
                </a:solidFill>
                <a:latin typeface="Verdana" pitchFamily="34" charset="0"/>
                <a:ea typeface="Verdana" pitchFamily="34" charset="0"/>
                <a:cs typeface="Verdana" pitchFamily="34" charset="0"/>
              </a:rPr>
              <a:t>Στόχος της δράσης είναι η ενίσχυση των πολύ μικρών, μικρών και μεσαίων επιχειρήσεων μέσω της αγοράς καινοτόμων εφαρμογών ΤΠΕ με σκοπό την ενδυνάμωση του σκέλους της εφαρμογής ΤΠΕ ως βασικής υποστηρικτικής τεχνολογίας για την επίτευξη βελτιώσεων σε όρους παραγωγικότητας και προωθητικών ενεργειών από επιχειρήσεις και εκμεταλλεύσεις.</a:t>
            </a:r>
          </a:p>
          <a:p>
            <a:pPr algn="just">
              <a:lnSpc>
                <a:spcPct val="150000"/>
              </a:lnSpc>
            </a:pPr>
            <a:endParaRPr lang="el-GR" sz="1200" dirty="0">
              <a:solidFill>
                <a:srgbClr val="002060"/>
              </a:solidFill>
              <a:latin typeface="Verdana" pitchFamily="34" charset="0"/>
              <a:ea typeface="Verdana" pitchFamily="34" charset="0"/>
              <a:cs typeface="Verdana" pitchFamily="34" charset="0"/>
            </a:endParaRPr>
          </a:p>
          <a:p>
            <a:pPr algn="just">
              <a:lnSpc>
                <a:spcPct val="150000"/>
              </a:lnSpc>
            </a:pPr>
            <a:r>
              <a:rPr lang="el-GR" sz="1200" dirty="0">
                <a:solidFill>
                  <a:srgbClr val="002060"/>
                </a:solidFill>
                <a:latin typeface="Verdana" pitchFamily="34" charset="0"/>
                <a:ea typeface="Verdana" pitchFamily="34" charset="0"/>
                <a:cs typeface="Verdana" pitchFamily="34" charset="0"/>
              </a:rPr>
              <a:t>Ο συνολικός προϋπολογισμός της επένδυσης είναι ….…  € εκ των οποίων η δημόσια δαπάνη ανέρχεται στο 100% της επένδυσης και συγχρηματοδοτείται από την Ελλάδα και το </a:t>
            </a:r>
            <a:r>
              <a:rPr lang="el-GR" sz="1200" b="1" dirty="0">
                <a:solidFill>
                  <a:srgbClr val="002060"/>
                </a:solidFill>
                <a:latin typeface="Verdana" pitchFamily="34" charset="0"/>
                <a:ea typeface="Verdana" pitchFamily="34" charset="0"/>
                <a:cs typeface="Verdana" pitchFamily="34" charset="0"/>
              </a:rPr>
              <a:t>Ευρωπαϊκό Ταμείο Περιφερειακής Ανάπτυξης </a:t>
            </a:r>
            <a:r>
              <a:rPr lang="el-GR" sz="1200" dirty="0">
                <a:solidFill>
                  <a:srgbClr val="002060"/>
                </a:solidFill>
                <a:latin typeface="Verdana" pitchFamily="34" charset="0"/>
                <a:ea typeface="Verdana" pitchFamily="34" charset="0"/>
                <a:cs typeface="Verdana" pitchFamily="34" charset="0"/>
              </a:rPr>
              <a:t>της Ευρωπαϊκής Ένωσης. </a:t>
            </a:r>
            <a:endParaRPr lang="el-GR" sz="1200" b="1" dirty="0">
              <a:solidFill>
                <a:srgbClr val="002060"/>
              </a:solidFill>
              <a:latin typeface="Verdana" pitchFamily="34" charset="0"/>
              <a:ea typeface="Verdana" pitchFamily="34" charset="0"/>
              <a:cs typeface="Verdana" pitchFamily="34" charset="0"/>
            </a:endParaRPr>
          </a:p>
        </p:txBody>
      </p:sp>
      <p:sp>
        <p:nvSpPr>
          <p:cNvPr id="10" name="5 - TextBox">
            <a:extLst>
              <a:ext uri="{FF2B5EF4-FFF2-40B4-BE49-F238E27FC236}">
                <a16:creationId xmlns:a16="http://schemas.microsoft.com/office/drawing/2014/main" id="{BA04B47D-5973-4A6D-A83F-4B8C1F1D3263}"/>
              </a:ext>
            </a:extLst>
          </p:cNvPr>
          <p:cNvSpPr txBox="1"/>
          <p:nvPr/>
        </p:nvSpPr>
        <p:spPr>
          <a:xfrm>
            <a:off x="375834" y="4929637"/>
            <a:ext cx="8849532" cy="5424562"/>
          </a:xfrm>
          <a:prstGeom prst="rect">
            <a:avLst/>
          </a:prstGeom>
          <a:noFill/>
        </p:spPr>
        <p:txBody>
          <a:bodyPr wrap="square" rtlCol="0">
            <a:spAutoFit/>
          </a:bodyPr>
          <a:lstStyle/>
          <a:p>
            <a:pPr algn="just">
              <a:lnSpc>
                <a:spcPct val="150000"/>
              </a:lnSpc>
            </a:pPr>
            <a:r>
              <a:rPr lang="el-GR" sz="1200" b="1" dirty="0">
                <a:solidFill>
                  <a:srgbClr val="002060"/>
                </a:solidFill>
                <a:latin typeface="Verdana" pitchFamily="34" charset="0"/>
                <a:ea typeface="Verdana" pitchFamily="34" charset="0"/>
                <a:cs typeface="Verdana" pitchFamily="34" charset="0"/>
              </a:rPr>
              <a:t>Το επιχειρηματικό σχέδιο που εγκρίθηκε προς χρηματοδότηση και υλοποιείται, περιλαμβάνει επενδύσεις στις παρακάτω κατηγορίες:</a:t>
            </a:r>
            <a:endParaRPr lang="en-US" sz="1200" b="1" dirty="0">
              <a:solidFill>
                <a:srgbClr val="002060"/>
              </a:solidFill>
              <a:latin typeface="Verdana" pitchFamily="34" charset="0"/>
              <a:ea typeface="Verdana" pitchFamily="34" charset="0"/>
              <a:cs typeface="Verdana" pitchFamily="34" charset="0"/>
            </a:endParaRPr>
          </a:p>
          <a:p>
            <a:pPr>
              <a:lnSpc>
                <a:spcPct val="150000"/>
              </a:lnSpc>
            </a:pPr>
            <a:endParaRPr lang="el-GR" sz="1200" b="1" dirty="0">
              <a:solidFill>
                <a:srgbClr val="002060"/>
              </a:solidFill>
              <a:latin typeface="Verdana" pitchFamily="34" charset="0"/>
              <a:ea typeface="Verdana" pitchFamily="34" charset="0"/>
              <a:cs typeface="Verdana" pitchFamily="34" charset="0"/>
            </a:endParaRPr>
          </a:p>
          <a:p>
            <a:pPr marL="57150" indent="-228600">
              <a:buFont typeface="Wingdings" panose="05000000000000000000" pitchFamily="2" charset="2"/>
              <a:buChar char="ü"/>
            </a:pPr>
            <a:r>
              <a:rPr lang="el-GR" sz="1200" dirty="0">
                <a:solidFill>
                  <a:srgbClr val="002060"/>
                </a:solidFill>
                <a:highlight>
                  <a:srgbClr val="FFFF00"/>
                </a:highlight>
                <a:latin typeface="Verdana" pitchFamily="34" charset="0"/>
                <a:ea typeface="Verdana" pitchFamily="34" charset="0"/>
                <a:cs typeface="Verdana" pitchFamily="34" charset="0"/>
              </a:rPr>
              <a:t>Προμήθεια, μεταφορά, εγκατάσταση και λειτουργία νέων μηχανημάτων και λοιπού εξοπλισμού ΤΠΕ </a:t>
            </a:r>
            <a:endParaRPr lang="en-US" sz="1200" dirty="0">
              <a:solidFill>
                <a:srgbClr val="002060"/>
              </a:solidFill>
              <a:highlight>
                <a:srgbClr val="FFFF00"/>
              </a:highlight>
              <a:latin typeface="Verdana" pitchFamily="34" charset="0"/>
              <a:ea typeface="Verdana" pitchFamily="34" charset="0"/>
              <a:cs typeface="Verdana" pitchFamily="34" charset="0"/>
            </a:endParaRPr>
          </a:p>
          <a:p>
            <a:pPr marL="57150" indent="-228600">
              <a:buFont typeface="Wingdings" panose="05000000000000000000" pitchFamily="2" charset="2"/>
              <a:buChar char="ü"/>
            </a:pPr>
            <a:endParaRPr lang="en-US" sz="1200" dirty="0">
              <a:solidFill>
                <a:srgbClr val="002060"/>
              </a:solidFill>
              <a:highlight>
                <a:srgbClr val="FFFF00"/>
              </a:highlight>
              <a:latin typeface="Verdana" pitchFamily="34" charset="0"/>
              <a:ea typeface="Verdana" pitchFamily="34" charset="0"/>
              <a:cs typeface="Verdana" pitchFamily="34" charset="0"/>
            </a:endParaRPr>
          </a:p>
          <a:p>
            <a:pPr marL="57150" indent="-228600">
              <a:buFont typeface="Wingdings" panose="05000000000000000000" pitchFamily="2" charset="2"/>
              <a:buChar char="ü"/>
            </a:pPr>
            <a:r>
              <a:rPr lang="el-GR" sz="1200" dirty="0">
                <a:solidFill>
                  <a:srgbClr val="002060"/>
                </a:solidFill>
                <a:highlight>
                  <a:srgbClr val="FFFF00"/>
                </a:highlight>
                <a:latin typeface="Verdana" pitchFamily="34" charset="0"/>
                <a:ea typeface="Verdana" pitchFamily="34" charset="0"/>
                <a:cs typeface="Verdana" pitchFamily="34" charset="0"/>
              </a:rPr>
              <a:t>Προμήθεια εξειδικευμένου λογισμικού, εφαρμογών γραφείου, ανάπτυξη ιστοσελίδας, υπηρεσίες e-</a:t>
            </a:r>
            <a:r>
              <a:rPr lang="el-GR" sz="1200" dirty="0" err="1">
                <a:solidFill>
                  <a:srgbClr val="002060"/>
                </a:solidFill>
                <a:highlight>
                  <a:srgbClr val="FFFF00"/>
                </a:highlight>
                <a:latin typeface="Verdana" pitchFamily="34" charset="0"/>
                <a:ea typeface="Verdana" pitchFamily="34" charset="0"/>
                <a:cs typeface="Verdana" pitchFamily="34" charset="0"/>
              </a:rPr>
              <a:t>shop</a:t>
            </a:r>
            <a:r>
              <a:rPr lang="el-GR" sz="1200" dirty="0">
                <a:solidFill>
                  <a:srgbClr val="002060"/>
                </a:solidFill>
                <a:highlight>
                  <a:srgbClr val="FFFF00"/>
                </a:highlight>
                <a:latin typeface="Verdana" pitchFamily="34" charset="0"/>
                <a:ea typeface="Verdana" pitchFamily="34" charset="0"/>
                <a:cs typeface="Verdana" pitchFamily="34" charset="0"/>
              </a:rPr>
              <a:t> κ.α.</a:t>
            </a:r>
            <a:endParaRPr lang="en-US" sz="1200" dirty="0">
              <a:solidFill>
                <a:srgbClr val="002060"/>
              </a:solidFill>
              <a:highlight>
                <a:srgbClr val="FFFF00"/>
              </a:highlight>
              <a:latin typeface="Verdana" pitchFamily="34" charset="0"/>
              <a:ea typeface="Verdana" pitchFamily="34" charset="0"/>
              <a:cs typeface="Verdana" pitchFamily="34" charset="0"/>
            </a:endParaRPr>
          </a:p>
          <a:p>
            <a:pPr marL="57150" indent="-228600">
              <a:buFont typeface="Wingdings" panose="05000000000000000000" pitchFamily="2" charset="2"/>
              <a:buChar char="ü"/>
            </a:pPr>
            <a:endParaRPr lang="en-US" sz="1200" dirty="0">
              <a:solidFill>
                <a:srgbClr val="002060"/>
              </a:solidFill>
              <a:highlight>
                <a:srgbClr val="FFFF00"/>
              </a:highlight>
              <a:latin typeface="Verdana" pitchFamily="34" charset="0"/>
              <a:ea typeface="Verdana" pitchFamily="34" charset="0"/>
              <a:cs typeface="Verdana" pitchFamily="34" charset="0"/>
            </a:endParaRPr>
          </a:p>
          <a:p>
            <a:pPr marL="57150" indent="-228600">
              <a:buFont typeface="Wingdings" panose="05000000000000000000" pitchFamily="2" charset="2"/>
              <a:buChar char="ü"/>
            </a:pPr>
            <a:r>
              <a:rPr lang="el-GR" sz="1200" dirty="0">
                <a:solidFill>
                  <a:srgbClr val="002060"/>
                </a:solidFill>
                <a:highlight>
                  <a:srgbClr val="FFFF00"/>
                </a:highlight>
                <a:latin typeface="Verdana" pitchFamily="34" charset="0"/>
                <a:ea typeface="Verdana" pitchFamily="34" charset="0"/>
                <a:cs typeface="Verdana" pitchFamily="34" charset="0"/>
              </a:rPr>
              <a:t>Άλλες Ψηφιακές Υπηρεσίες (ψηφιακή διαφήμιση, πιστοποίηση ψηφιακής πολιτικής ασφάλειας, καταχώρηση και μεταφορά δεδομένων κ.α.)</a:t>
            </a:r>
            <a:endParaRPr lang="en-US" sz="1200" dirty="0">
              <a:solidFill>
                <a:srgbClr val="002060"/>
              </a:solidFill>
              <a:highlight>
                <a:srgbClr val="FFFF00"/>
              </a:highlight>
              <a:latin typeface="Verdana" pitchFamily="34" charset="0"/>
              <a:ea typeface="Verdana" pitchFamily="34" charset="0"/>
              <a:cs typeface="Verdana" pitchFamily="34" charset="0"/>
            </a:endParaRPr>
          </a:p>
          <a:p>
            <a:pPr marL="57150" indent="-228600">
              <a:buFont typeface="Wingdings" panose="05000000000000000000" pitchFamily="2" charset="2"/>
              <a:buChar char="ü"/>
            </a:pPr>
            <a:endParaRPr lang="en-US" sz="1200" dirty="0">
              <a:solidFill>
                <a:srgbClr val="002060"/>
              </a:solidFill>
              <a:latin typeface="Verdana" pitchFamily="34" charset="0"/>
              <a:ea typeface="Verdana" pitchFamily="34" charset="0"/>
              <a:cs typeface="Verdana" pitchFamily="34" charset="0"/>
            </a:endParaRPr>
          </a:p>
          <a:p>
            <a:pPr>
              <a:lnSpc>
                <a:spcPct val="150000"/>
              </a:lnSpc>
            </a:pPr>
            <a:endParaRPr lang="el-GR" sz="900" b="1" dirty="0">
              <a:solidFill>
                <a:srgbClr val="002060"/>
              </a:solidFill>
              <a:latin typeface="Verdana" pitchFamily="34" charset="0"/>
              <a:ea typeface="Verdana" pitchFamily="34" charset="0"/>
              <a:cs typeface="Verdana" pitchFamily="34" charset="0"/>
            </a:endParaRPr>
          </a:p>
          <a:p>
            <a:pPr>
              <a:lnSpc>
                <a:spcPct val="150000"/>
              </a:lnSpc>
            </a:pPr>
            <a:r>
              <a:rPr lang="el-GR" sz="1200" b="1" dirty="0">
                <a:solidFill>
                  <a:srgbClr val="002060"/>
                </a:solidFill>
                <a:latin typeface="Verdana" pitchFamily="34" charset="0"/>
                <a:ea typeface="Verdana" pitchFamily="34" charset="0"/>
                <a:cs typeface="Verdana" pitchFamily="34" charset="0"/>
              </a:rPr>
              <a:t>Μέσω της συμμετοχής στη Δράση, η επιχείρηση πέτυχε:</a:t>
            </a:r>
          </a:p>
          <a:p>
            <a:pPr>
              <a:lnSpc>
                <a:spcPct val="150000"/>
              </a:lnSpc>
              <a:buFont typeface="Wingdings" pitchFamily="2" charset="2"/>
              <a:buChar char="ü"/>
            </a:pPr>
            <a:r>
              <a:rPr lang="el-GR" sz="1200" dirty="0">
                <a:solidFill>
                  <a:srgbClr val="002060"/>
                </a:solidFill>
                <a:latin typeface="Verdana" pitchFamily="34" charset="0"/>
                <a:ea typeface="Verdana" pitchFamily="34" charset="0"/>
                <a:cs typeface="Verdana" pitchFamily="34" charset="0"/>
              </a:rPr>
              <a:t> </a:t>
            </a:r>
            <a:r>
              <a:rPr lang="el-GR" sz="1200" dirty="0">
                <a:solidFill>
                  <a:srgbClr val="002060"/>
                </a:solidFill>
                <a:highlight>
                  <a:srgbClr val="00FF00"/>
                </a:highlight>
                <a:latin typeface="Verdana" pitchFamily="34" charset="0"/>
                <a:ea typeface="Verdana" pitchFamily="34" charset="0"/>
                <a:cs typeface="Verdana" pitchFamily="34" charset="0"/>
              </a:rPr>
              <a:t>βελτίωση της ανταγωνιστικότητας της </a:t>
            </a:r>
          </a:p>
          <a:p>
            <a:pPr>
              <a:lnSpc>
                <a:spcPct val="150000"/>
              </a:lnSpc>
              <a:buFont typeface="Wingdings" pitchFamily="2" charset="2"/>
              <a:buChar char="ü"/>
            </a:pPr>
            <a:r>
              <a:rPr lang="el-GR" sz="1200" dirty="0">
                <a:solidFill>
                  <a:srgbClr val="002060"/>
                </a:solidFill>
                <a:highlight>
                  <a:srgbClr val="00FF00"/>
                </a:highlight>
                <a:latin typeface="Verdana" pitchFamily="34" charset="0"/>
                <a:ea typeface="Verdana" pitchFamily="34" charset="0"/>
                <a:cs typeface="Verdana" pitchFamily="34" charset="0"/>
              </a:rPr>
              <a:t> αύξηση της κερδοφορίας της </a:t>
            </a:r>
          </a:p>
          <a:p>
            <a:pPr>
              <a:lnSpc>
                <a:spcPct val="150000"/>
              </a:lnSpc>
              <a:buFont typeface="Wingdings" pitchFamily="2" charset="2"/>
              <a:buChar char="ü"/>
            </a:pPr>
            <a:r>
              <a:rPr lang="el-GR" sz="1200" dirty="0">
                <a:solidFill>
                  <a:srgbClr val="002060"/>
                </a:solidFill>
                <a:highlight>
                  <a:srgbClr val="00FF00"/>
                </a:highlight>
                <a:latin typeface="Verdana" pitchFamily="34" charset="0"/>
                <a:ea typeface="Verdana" pitchFamily="34" charset="0"/>
                <a:cs typeface="Verdana" pitchFamily="34" charset="0"/>
              </a:rPr>
              <a:t> ενίσχυση της εξωστρέφειας</a:t>
            </a:r>
          </a:p>
          <a:p>
            <a:pPr>
              <a:lnSpc>
                <a:spcPct val="150000"/>
              </a:lnSpc>
              <a:buFont typeface="Wingdings" pitchFamily="2" charset="2"/>
              <a:buChar char="ü"/>
            </a:pPr>
            <a:r>
              <a:rPr lang="el-GR" sz="1200" dirty="0">
                <a:solidFill>
                  <a:srgbClr val="002060"/>
                </a:solidFill>
                <a:highlight>
                  <a:srgbClr val="00FF00"/>
                </a:highlight>
                <a:latin typeface="Verdana" pitchFamily="34" charset="0"/>
                <a:ea typeface="Verdana" pitchFamily="34" charset="0"/>
                <a:cs typeface="Verdana" pitchFamily="34" charset="0"/>
              </a:rPr>
              <a:t> ενίσχυση της επιχειρηματικότητας</a:t>
            </a:r>
          </a:p>
          <a:p>
            <a:pPr>
              <a:lnSpc>
                <a:spcPct val="150000"/>
              </a:lnSpc>
              <a:buFont typeface="Wingdings" pitchFamily="2" charset="2"/>
              <a:buChar char="ü"/>
            </a:pPr>
            <a:r>
              <a:rPr lang="el-GR" sz="1200" dirty="0">
                <a:solidFill>
                  <a:srgbClr val="002060"/>
                </a:solidFill>
                <a:highlight>
                  <a:srgbClr val="00FF00"/>
                </a:highlight>
                <a:latin typeface="Verdana" pitchFamily="34" charset="0"/>
                <a:ea typeface="Verdana" pitchFamily="34" charset="0"/>
                <a:cs typeface="Verdana" pitchFamily="34" charset="0"/>
              </a:rPr>
              <a:t> δημιουργία / διατήρηση ποιοτικών θέσεων εργασίας</a:t>
            </a:r>
          </a:p>
          <a:p>
            <a:pPr>
              <a:lnSpc>
                <a:spcPct val="150000"/>
              </a:lnSpc>
              <a:buFont typeface="Wingdings" pitchFamily="2" charset="2"/>
              <a:buChar char="ü"/>
            </a:pPr>
            <a:r>
              <a:rPr lang="el-GR" sz="1200" dirty="0">
                <a:solidFill>
                  <a:srgbClr val="002060"/>
                </a:solidFill>
                <a:highlight>
                  <a:srgbClr val="00FF00"/>
                </a:highlight>
                <a:latin typeface="Verdana" pitchFamily="34" charset="0"/>
                <a:ea typeface="Verdana" pitchFamily="34" charset="0"/>
                <a:cs typeface="Verdana" pitchFamily="34" charset="0"/>
              </a:rPr>
              <a:t> Άλλο…………………………………………………………</a:t>
            </a:r>
          </a:p>
          <a:p>
            <a:pPr>
              <a:lnSpc>
                <a:spcPct val="150000"/>
              </a:lnSpc>
            </a:pPr>
            <a:endParaRPr lang="el-GR" sz="600" dirty="0">
              <a:solidFill>
                <a:srgbClr val="002060"/>
              </a:solidFill>
              <a:latin typeface="Verdana" pitchFamily="34" charset="0"/>
              <a:ea typeface="Verdana" pitchFamily="34" charset="0"/>
              <a:cs typeface="Verdana" pitchFamily="34" charset="0"/>
            </a:endParaRPr>
          </a:p>
          <a:p>
            <a:pPr algn="just">
              <a:lnSpc>
                <a:spcPct val="150000"/>
              </a:lnSpc>
            </a:pPr>
            <a:r>
              <a:rPr lang="el-GR" sz="1200" dirty="0">
                <a:solidFill>
                  <a:srgbClr val="002060"/>
                </a:solidFill>
                <a:latin typeface="Verdana" pitchFamily="34" charset="0"/>
                <a:ea typeface="Verdana" pitchFamily="34" charset="0"/>
                <a:cs typeface="Verdana" pitchFamily="34" charset="0"/>
              </a:rPr>
              <a:t>Με τη συμβολή του </a:t>
            </a:r>
            <a:r>
              <a:rPr lang="el-GR" sz="1200" b="1" dirty="0">
                <a:solidFill>
                  <a:srgbClr val="002060"/>
                </a:solidFill>
                <a:latin typeface="Verdana" pitchFamily="34" charset="0"/>
                <a:ea typeface="Verdana" pitchFamily="34" charset="0"/>
                <a:cs typeface="Verdana" pitchFamily="34" charset="0"/>
              </a:rPr>
              <a:t>ΕΠ Κρήτη 2014-2020</a:t>
            </a:r>
            <a:r>
              <a:rPr lang="el-GR" sz="1200" dirty="0">
                <a:solidFill>
                  <a:srgbClr val="002060"/>
                </a:solidFill>
                <a:latin typeface="Verdana" pitchFamily="34" charset="0"/>
                <a:ea typeface="Verdana" pitchFamily="34" charset="0"/>
                <a:cs typeface="Verdana" pitchFamily="34" charset="0"/>
              </a:rPr>
              <a:t> ενισχύθηκε η επιχείρηση αποφέροντας οφέλη στην ανταγωνιστικότητα της χώρας καθώς και στην τοπική οικονομία</a:t>
            </a:r>
            <a:r>
              <a:rPr lang="en-US" sz="1200" dirty="0">
                <a:solidFill>
                  <a:srgbClr val="002060"/>
                </a:solidFill>
                <a:latin typeface="Verdana" pitchFamily="34" charset="0"/>
                <a:ea typeface="Verdana" pitchFamily="34" charset="0"/>
                <a:cs typeface="Verdana" pitchFamily="34" charset="0"/>
              </a:rPr>
              <a:t>.</a:t>
            </a:r>
            <a:r>
              <a:rPr lang="el-GR" sz="1200" dirty="0">
                <a:solidFill>
                  <a:srgbClr val="002060"/>
                </a:solidFill>
                <a:latin typeface="Verdana" pitchFamily="34" charset="0"/>
                <a:ea typeface="Verdana" pitchFamily="34" charset="0"/>
                <a:cs typeface="Verdana" pitchFamily="34" charset="0"/>
              </a:rPr>
              <a:t> </a:t>
            </a:r>
            <a:endParaRPr lang="en-US" sz="1200" dirty="0">
              <a:solidFill>
                <a:srgbClr val="002060"/>
              </a:solidFill>
              <a:latin typeface="Verdana" pitchFamily="34" charset="0"/>
              <a:ea typeface="Verdana" pitchFamily="34" charset="0"/>
              <a:cs typeface="Verdana" pitchFamily="34" charset="0"/>
            </a:endParaRPr>
          </a:p>
          <a:p>
            <a:endParaRPr lang="el-GR" sz="1200" dirty="0">
              <a:solidFill>
                <a:srgbClr val="00206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01816875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TotalTime>
  <Words>227</Words>
  <Application>Microsoft Office PowerPoint</Application>
  <PresentationFormat>Χαρτί A3 (297x420 χιλ.)</PresentationFormat>
  <Paragraphs>21</Paragraphs>
  <Slides>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vt:i4>
      </vt:variant>
    </vt:vector>
  </HeadingPairs>
  <TitlesOfParts>
    <vt:vector size="7" baseType="lpstr">
      <vt:lpstr>Arial</vt:lpstr>
      <vt:lpstr>Arial Narrow</vt:lpstr>
      <vt:lpstr>Calibri</vt:lpstr>
      <vt:lpstr>Verdana</vt:lpstr>
      <vt:lpstr>Wingdings</vt:lpstr>
      <vt:lpstr>Custom Design</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Manousakis</dc:creator>
  <cp:lastModifiedBy>Σπυρίδων Μαραγκάκης</cp:lastModifiedBy>
  <cp:revision>7</cp:revision>
  <dcterms:created xsi:type="dcterms:W3CDTF">2021-01-27T08:43:35Z</dcterms:created>
  <dcterms:modified xsi:type="dcterms:W3CDTF">2021-02-22T17:04:23Z</dcterms:modified>
</cp:coreProperties>
</file>